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98CB"/>
    <a:srgbClr val="6FEF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E6629DA-B73A-4926-99D3-C7C9A7FDD826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48EB40-D6AD-452C-AB23-34216AB242F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-457200"/>
            <a:ext cx="6248400" cy="31242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798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First Body Paragraph</a:t>
            </a:r>
            <a:endParaRPr lang="en-US" sz="5400" b="1" dirty="0">
              <a:solidFill>
                <a:srgbClr val="0798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200400"/>
            <a:ext cx="7406640" cy="17526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798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Madison, Amelia, Sarah Ellen, Catherine, and Olivia</a:t>
            </a:r>
          </a:p>
          <a:p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mmcdaniel\Local Settings\Temporary Internet Files\Content.IE5\AYDPGLS4\MC90043257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4243388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Answer for #3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Answer- 3-5 Sentence</a:t>
            </a:r>
            <a:endParaRPr lang="en-US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1600" y="5715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 action="ppaction://hlinksldjump"/>
              </a:rPr>
              <a:t>Back to Quiz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FEFE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Answer for #4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798CB"/>
                </a:solidFill>
              </a:rPr>
              <a:t>Answer- a Transition Sentence</a:t>
            </a:r>
            <a:endParaRPr lang="en-US" sz="3600" b="1" dirty="0">
              <a:solidFill>
                <a:srgbClr val="0798CB"/>
              </a:solidFill>
            </a:endParaRPr>
          </a:p>
        </p:txBody>
      </p:sp>
      <p:pic>
        <p:nvPicPr>
          <p:cNvPr id="5122" name="Picture 2" descr="C:\Program Files\Microsoft Office\MEDIA\CAGCAT10\j021658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733800"/>
            <a:ext cx="1866900" cy="2097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798CB"/>
                </a:solidFill>
              </a:rPr>
              <a:t>Topic Sentence</a:t>
            </a:r>
            <a:endParaRPr lang="en-US" b="1" dirty="0">
              <a:solidFill>
                <a:srgbClr val="0798C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F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irst 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sentence in a paragraph.  </a:t>
            </a:r>
            <a:endParaRPr lang="en-US" sz="2800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Baskerville Old Face" pitchFamily="18" charset="0"/>
            </a:endParaRPr>
          </a:p>
          <a:p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Introduces 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the main idea of the paragraph and summarizes the main idea of your paragraph. </a:t>
            </a:r>
            <a:endParaRPr lang="en-US" sz="2800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Baskerville Old Face" pitchFamily="18" charset="0"/>
            </a:endParaRPr>
          </a:p>
          <a:p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Indicates 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to the reader what your paragraph will be about. </a:t>
            </a:r>
            <a:endParaRPr lang="en-US" sz="2800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Baskerville Old Face" pitchFamily="18" charset="0"/>
            </a:endParaRPr>
          </a:p>
          <a:p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S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tates 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the first point in the thesis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.</a:t>
            </a:r>
          </a:p>
          <a:p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This sentence functions like your thesis, but only focuses on 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the one </a:t>
            </a:r>
            <a:r>
              <a:rPr lang="en-US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skerville Old Face" pitchFamily="18" charset="0"/>
              </a:rPr>
              <a:t>subtopic/focal point that you will explore in this paragraph. </a:t>
            </a:r>
            <a:endParaRPr lang="en-US" sz="2800" dirty="0" smtClean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Baskerville Old Face" pitchFamily="18" charset="0"/>
            </a:endParaRPr>
          </a:p>
          <a:p>
            <a:pPr>
              <a:buNone/>
            </a:pPr>
            <a:endParaRPr lang="en-US" sz="2600" dirty="0" smtClean="0">
              <a:latin typeface="Baskerville Old Face" pitchFamily="18" charset="0"/>
            </a:endParaRPr>
          </a:p>
          <a:p>
            <a:pPr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9" name="Picture 5" descr="C:\Documents and Settings\mmcdaniel\Local Settings\Temporary Internet Files\Content.IE5\1MQMM751\MC90043266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0"/>
            <a:ext cx="19812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228600"/>
            <a:ext cx="7498080" cy="1143000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Topic Sentence Example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The </a:t>
            </a:r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thesis statement is </a:t>
            </a:r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shown below, </a:t>
            </a:r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so </a:t>
            </a:r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that you </a:t>
            </a:r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know what the whole paper is about</a:t>
            </a:r>
          </a:p>
          <a:p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Thesis- Despite what dog lovers may believe, cats make excellent </a:t>
            </a:r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house pets </a:t>
            </a:r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as they are good companions, they are civilized members of the household, and they are easy to care for.</a:t>
            </a:r>
          </a:p>
          <a:p>
            <a:r>
              <a:rPr lang="en-US" b="1" dirty="0" smtClean="0">
                <a:solidFill>
                  <a:srgbClr val="0798CB"/>
                </a:solidFill>
                <a:latin typeface="Baskerville Old Face" pitchFamily="18" charset="0"/>
              </a:rPr>
              <a:t>Topic Sentence- In the first place, people enjoy the companionship of cats.</a:t>
            </a:r>
          </a:p>
          <a:p>
            <a:endParaRPr lang="en-US" sz="2800" dirty="0" smtClean="0"/>
          </a:p>
          <a:p>
            <a:endParaRPr lang="en-US" dirty="0"/>
          </a:p>
        </p:txBody>
      </p:sp>
      <p:pic>
        <p:nvPicPr>
          <p:cNvPr id="4" name="Picture 2" descr="C:\Documents and Settings\mmcdaniel\Local Settings\Temporary Internet Files\Content.IE5\1MQMM751\MC9004381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00400"/>
            <a:ext cx="1482725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0798CB"/>
                </a:solidFill>
              </a:rPr>
              <a:t>Supporting Details/Supporting Evidence</a:t>
            </a:r>
            <a:endParaRPr lang="en-US" sz="3200" b="1" dirty="0">
              <a:solidFill>
                <a:srgbClr val="0798C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to five sentences that explain the first point of the thesis. </a:t>
            </a: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 smtClean="0"/>
              <a:t>should also support your topic </a:t>
            </a:r>
            <a:r>
              <a:rPr lang="en-US" dirty="0" smtClean="0"/>
              <a:t>sentence. </a:t>
            </a:r>
          </a:p>
          <a:p>
            <a:r>
              <a:rPr lang="en-US" dirty="0" smtClean="0"/>
              <a:t>Should be in the Supporting Details-Details/explanation/commentary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5" name="Picture 3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5238" y="4781550"/>
            <a:ext cx="1825625" cy="1725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+mj-lt"/>
              </a:rPr>
              <a:t>In the first place, people enjoy the companionship of cats. </a:t>
            </a:r>
            <a:r>
              <a:rPr lang="en-US" dirty="0" smtClean="0">
                <a:solidFill>
                  <a:srgbClr val="00B0F0"/>
                </a:solidFill>
                <a:latin typeface="+mj-lt"/>
              </a:rPr>
              <a:t>Many cats are affectionate. They will snuggle up and ask to be petted, or scratched under the chin. Who can resist a purring cat? If they're not feeling affectionate, cats are generally quite playful. They love to chase balls and feathers, or just about anything dangling from a string. They especially enjoy playing when their owners are participating in the game.  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Cats not only are great companions; they are also civilized members of the household.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5934670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798CB"/>
                </a:solidFill>
              </a:rPr>
              <a:t>Blue- Supporting Details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Green- Topic Sentence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Red- Transition Sentence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A sentence that makes the transition from point one of the thesis to point two and makes the essay flow</a:t>
            </a:r>
            <a:r>
              <a:rPr lang="en-US" dirty="0" smtClean="0"/>
              <a:t>.</a:t>
            </a:r>
          </a:p>
          <a:p>
            <a:r>
              <a:rPr lang="en-US" dirty="0" smtClean="0"/>
              <a:t> links the paragraphs </a:t>
            </a:r>
            <a:r>
              <a:rPr lang="en-US" dirty="0" smtClean="0"/>
              <a:t>to the next </a:t>
            </a:r>
            <a:r>
              <a:rPr lang="en-US" dirty="0" smtClean="0"/>
              <a:t>one</a:t>
            </a:r>
            <a:endParaRPr lang="en-US" dirty="0" smtClean="0"/>
          </a:p>
          <a:p>
            <a:r>
              <a:rPr lang="en-US" dirty="0" smtClean="0"/>
              <a:t>Example- </a:t>
            </a:r>
            <a:r>
              <a:rPr lang="en-US" dirty="0" smtClean="0">
                <a:hlinkClick r:id="rId3" action="ppaction://hlinksldjump"/>
              </a:rPr>
              <a:t>Transition Sentence</a:t>
            </a:r>
            <a:endParaRPr lang="en-US" dirty="0"/>
          </a:p>
        </p:txBody>
      </p:sp>
      <p:pic>
        <p:nvPicPr>
          <p:cNvPr id="4098" name="Picture 2" descr="C:\Program Files\Microsoft Office\MEDIA\CAGCAT10\j029770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230253"/>
            <a:ext cx="2135188" cy="2627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Arial Black" pitchFamily="34" charset="0"/>
              </a:rPr>
              <a:t>1. What is the first sentence in a paragraph?  </a:t>
            </a:r>
            <a:r>
              <a:rPr lang="en-US" sz="2800" dirty="0" smtClean="0">
                <a:latin typeface="Arial Black" pitchFamily="34" charset="0"/>
                <a:hlinkClick r:id="rId3" action="ppaction://hlinksldjump"/>
              </a:rPr>
              <a:t>Answer</a:t>
            </a:r>
            <a:endParaRPr lang="en-US" sz="2800" dirty="0" smtClean="0">
              <a:latin typeface="Arial Black" pitchFamily="34" charset="0"/>
            </a:endParaRPr>
          </a:p>
          <a:p>
            <a:r>
              <a:rPr lang="en-US" sz="2800" dirty="0" smtClean="0">
                <a:latin typeface="Arial Black" pitchFamily="34" charset="0"/>
              </a:rPr>
              <a:t>2. What should the first body paragraph explain?  </a:t>
            </a:r>
            <a:r>
              <a:rPr lang="en-US" sz="2800" dirty="0" smtClean="0">
                <a:latin typeface="Arial Black" pitchFamily="34" charset="0"/>
                <a:hlinkClick r:id="rId4" action="ppaction://hlinksldjump"/>
              </a:rPr>
              <a:t>Answer</a:t>
            </a:r>
            <a:endParaRPr lang="en-US" sz="2800" dirty="0" smtClean="0">
              <a:latin typeface="Arial Black" pitchFamily="34" charset="0"/>
            </a:endParaRPr>
          </a:p>
          <a:p>
            <a:r>
              <a:rPr lang="en-US" sz="2800" dirty="0" smtClean="0">
                <a:latin typeface="Arial Black" pitchFamily="34" charset="0"/>
              </a:rPr>
              <a:t>3. How long should Supporting Details be? </a:t>
            </a:r>
            <a:r>
              <a:rPr lang="en-US" sz="2800" dirty="0" smtClean="0">
                <a:latin typeface="Arial Black" pitchFamily="34" charset="0"/>
                <a:hlinkClick r:id="rId5" action="ppaction://hlinksldjump"/>
              </a:rPr>
              <a:t>Answer</a:t>
            </a:r>
            <a:endParaRPr lang="en-US" sz="2800" dirty="0" smtClean="0">
              <a:latin typeface="Arial Black" pitchFamily="34" charset="0"/>
            </a:endParaRPr>
          </a:p>
          <a:p>
            <a:r>
              <a:rPr lang="en-US" sz="2800" dirty="0" smtClean="0">
                <a:latin typeface="Arial Black" pitchFamily="34" charset="0"/>
              </a:rPr>
              <a:t>4. What should the last sentence be in the first body paragraph? </a:t>
            </a:r>
            <a:r>
              <a:rPr lang="en-US" sz="2800" dirty="0" smtClean="0">
                <a:latin typeface="Arial Black" pitchFamily="34" charset="0"/>
                <a:hlinkClick r:id="rId6" action="ppaction://hlinksldjump"/>
              </a:rPr>
              <a:t>Answer</a:t>
            </a:r>
            <a:endParaRPr lang="en-US" sz="2800" dirty="0" smtClean="0">
              <a:latin typeface="Arial Black" pitchFamily="34" charset="0"/>
            </a:endParaRPr>
          </a:p>
          <a:p>
            <a:pPr>
              <a:buNone/>
            </a:pP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Answer for #1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2">
                    <a:lumMod val="75000"/>
                  </a:schemeClr>
                </a:solidFill>
              </a:rPr>
              <a:t>Answer- Topic Sentence</a:t>
            </a:r>
            <a:endParaRPr lang="en-US" sz="4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4600" y="5715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Back to Quiz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Answer for #2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798CB"/>
                </a:solidFill>
              </a:rPr>
              <a:t>Answer- The first point of the thesis statement</a:t>
            </a:r>
            <a:endParaRPr lang="en-US" sz="4000" dirty="0">
              <a:solidFill>
                <a:srgbClr val="0798C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0" y="5867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2" action="ppaction://hlinksldjump"/>
              </a:rPr>
              <a:t>Back to Quiz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</TotalTime>
  <Words>342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First Body Paragraph</vt:lpstr>
      <vt:lpstr>Topic Sentence</vt:lpstr>
      <vt:lpstr>Topic Sentence Example</vt:lpstr>
      <vt:lpstr>Supporting Details/Supporting Evidence</vt:lpstr>
      <vt:lpstr>Examples</vt:lpstr>
      <vt:lpstr>Transition Sentence</vt:lpstr>
      <vt:lpstr>Quiz</vt:lpstr>
      <vt:lpstr>Answer for #1</vt:lpstr>
      <vt:lpstr>Answer for #2</vt:lpstr>
      <vt:lpstr>Answer for #3</vt:lpstr>
      <vt:lpstr>Answer for #4</vt:lpstr>
    </vt:vector>
  </TitlesOfParts>
  <Company>LENOVO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Body Paragraph</dc:title>
  <dc:creator>LENOVO USER</dc:creator>
  <cp:lastModifiedBy>LENOVO USER</cp:lastModifiedBy>
  <cp:revision>6</cp:revision>
  <dcterms:created xsi:type="dcterms:W3CDTF">2011-01-18T20:15:22Z</dcterms:created>
  <dcterms:modified xsi:type="dcterms:W3CDTF">2011-01-18T21:09:54Z</dcterms:modified>
</cp:coreProperties>
</file>